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notesMasterIdLst>
    <p:notesMasterId r:id="rId24"/>
  </p:notesMasterIdLst>
  <p:sldIdLst>
    <p:sldId id="256" r:id="rId2"/>
    <p:sldId id="257" r:id="rId3"/>
    <p:sldId id="263" r:id="rId4"/>
    <p:sldId id="269" r:id="rId5"/>
    <p:sldId id="268" r:id="rId6"/>
    <p:sldId id="288" r:id="rId7"/>
    <p:sldId id="282" r:id="rId8"/>
    <p:sldId id="289" r:id="rId9"/>
    <p:sldId id="290" r:id="rId10"/>
    <p:sldId id="281" r:id="rId11"/>
    <p:sldId id="273" r:id="rId12"/>
    <p:sldId id="293" r:id="rId13"/>
    <p:sldId id="278" r:id="rId14"/>
    <p:sldId id="270" r:id="rId15"/>
    <p:sldId id="277" r:id="rId16"/>
    <p:sldId id="291" r:id="rId17"/>
    <p:sldId id="280" r:id="rId18"/>
    <p:sldId id="283" r:id="rId19"/>
    <p:sldId id="275" r:id="rId20"/>
    <p:sldId id="279" r:id="rId21"/>
    <p:sldId id="276" r:id="rId22"/>
    <p:sldId id="29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08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A4172-CF64-457E-A45C-33EEEC8C2275}" type="datetimeFigureOut">
              <a:rPr lang="uk-UA" smtClean="0"/>
              <a:t>10.02.2025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C0967-0D64-48BA-BB27-6C319C54B6A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4269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0967-0D64-48BA-BB27-6C319C54B6A0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4957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b673b0150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b673b0150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6880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981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56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181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999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660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604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358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044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152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340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37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016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69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054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926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639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687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456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70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4a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980728"/>
            <a:ext cx="7433062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Захист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ментального </a:t>
            </a:r>
          </a:p>
          <a:p>
            <a:pPr algn="ctr"/>
            <a:r>
              <a:rPr lang="ru-RU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здоров’я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учасників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освітнього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процесу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</a:t>
            </a:r>
            <a:r>
              <a:rPr lang="ru-RU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умовах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війни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2825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503823" cy="1303867"/>
          </a:xfrm>
        </p:spPr>
        <p:txBody>
          <a:bodyPr>
            <a:normAutofit fontScale="90000"/>
          </a:bodyPr>
          <a:lstStyle/>
          <a:p>
            <a:r>
              <a:rPr lang="uk-UA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Вправа  «Щоденник подяки» </a:t>
            </a:r>
          </a:p>
        </p:txBody>
      </p:sp>
      <p:pic>
        <p:nvPicPr>
          <p:cNvPr id="4" name="0-02-05-fb4b40ffdc470cffda89e4f2781841321631d83b56ecf5385fe6c15475673102_aaeb1b07e9e6319">
            <a:hlinkClick r:id="" action="ppaction://media"/>
            <a:extLst>
              <a:ext uri="{FF2B5EF4-FFF2-40B4-BE49-F238E27FC236}">
                <a16:creationId xmlns:a16="http://schemas.microsoft.com/office/drawing/2014/main" id="{99180AC5-6628-1A72-B605-F0AD9992CB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1268760"/>
            <a:ext cx="6582710" cy="493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8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962186"/>
            <a:ext cx="7632848" cy="1530710"/>
          </a:xfrm>
        </p:spPr>
        <p:txBody>
          <a:bodyPr>
            <a:normAutofit fontScale="90000"/>
          </a:bodyPr>
          <a:lstStyle/>
          <a:p>
            <a:r>
              <a:rPr lang="uk-UA" sz="6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Вправа</a:t>
            </a:r>
            <a:br>
              <a:rPr lang="uk-UA" sz="6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uk-UA" sz="6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«Обійми метелика»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177" y="2924944"/>
            <a:ext cx="4171423" cy="250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2896"/>
            <a:ext cx="2452299" cy="367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92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B8651A4-705A-587F-9700-F11783917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548680"/>
            <a:ext cx="7704856" cy="57606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err="1">
                <a:solidFill>
                  <a:srgbClr val="00B050"/>
                </a:solidFill>
                <a:latin typeface="Monotype Corsiva" panose="03010101010201010101" pitchFamily="66" charset="0"/>
              </a:rPr>
              <a:t>Техніка</a:t>
            </a:r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 «</a:t>
            </a:r>
            <a:r>
              <a:rPr lang="ru-RU" b="1" dirty="0" err="1">
                <a:solidFill>
                  <a:srgbClr val="00B050"/>
                </a:solidFill>
                <a:latin typeface="Monotype Corsiva" panose="03010101010201010101" pitchFamily="66" charset="0"/>
              </a:rPr>
              <a:t>Обійми</a:t>
            </a:r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rgbClr val="00B050"/>
                </a:solidFill>
                <a:latin typeface="Monotype Corsiva" panose="03010101010201010101" pitchFamily="66" charset="0"/>
              </a:rPr>
              <a:t>метелика</a:t>
            </a:r>
            <a:r>
              <a:rPr lang="ru-RU" b="1">
                <a:solidFill>
                  <a:srgbClr val="00B050"/>
                </a:solidFill>
                <a:latin typeface="Monotype Corsiva" panose="03010101010201010101" pitchFamily="66" charset="0"/>
              </a:rPr>
              <a:t>»</a:t>
            </a: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  <a:p>
            <a:r>
              <a:rPr lang="ru-RU" dirty="0" err="1">
                <a:latin typeface="Monotype Corsiva" panose="03010101010201010101" pitchFamily="66" charset="0"/>
              </a:rPr>
              <a:t>Це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видозмінений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варіант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обіймів</a:t>
            </a:r>
            <a:r>
              <a:rPr lang="ru-RU" dirty="0">
                <a:latin typeface="Monotype Corsiva" panose="03010101010201010101" pitchFamily="66" charset="0"/>
              </a:rPr>
              <a:t>, </a:t>
            </a:r>
            <a:r>
              <a:rPr lang="ru-RU" dirty="0" err="1">
                <a:latin typeface="Monotype Corsiva" panose="03010101010201010101" pitchFamily="66" charset="0"/>
              </a:rPr>
              <a:t>який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допомагає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відновити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внутрішній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спокій</a:t>
            </a:r>
            <a:r>
              <a:rPr lang="ru-RU" dirty="0">
                <a:latin typeface="Monotype Corsiva" panose="03010101010201010101" pitchFamily="66" charset="0"/>
              </a:rPr>
              <a:t>. </a:t>
            </a:r>
            <a:r>
              <a:rPr lang="ru-RU" dirty="0" err="1">
                <a:latin typeface="Monotype Corsiva" panose="03010101010201010101" pitchFamily="66" charset="0"/>
              </a:rPr>
              <a:t>Людині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потрібні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обійми</a:t>
            </a:r>
            <a:r>
              <a:rPr lang="ru-RU" dirty="0">
                <a:latin typeface="Monotype Corsiva" panose="03010101010201010101" pitchFamily="66" charset="0"/>
              </a:rPr>
              <a:t>, </a:t>
            </a:r>
            <a:r>
              <a:rPr lang="ru-RU" dirty="0" err="1">
                <a:latin typeface="Monotype Corsiva" panose="03010101010201010101" pitchFamily="66" charset="0"/>
              </a:rPr>
              <a:t>щоб</a:t>
            </a:r>
            <a:r>
              <a:rPr lang="ru-RU" dirty="0">
                <a:latin typeface="Monotype Corsiva" panose="03010101010201010101" pitchFamily="66" charset="0"/>
              </a:rPr>
              <a:t> вона </a:t>
            </a:r>
            <a:r>
              <a:rPr lang="ru-RU" dirty="0" err="1">
                <a:latin typeface="Monotype Corsiva" panose="03010101010201010101" pitchFamily="66" charset="0"/>
              </a:rPr>
              <a:t>почувалася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щасливою</a:t>
            </a:r>
            <a:r>
              <a:rPr lang="ru-RU" dirty="0">
                <a:latin typeface="Monotype Corsiva" panose="03010101010201010101" pitchFamily="66" charset="0"/>
              </a:rPr>
              <a:t>, а </a:t>
            </a:r>
            <a:r>
              <a:rPr lang="ru-RU" dirty="0" err="1">
                <a:latin typeface="Monotype Corsiva" panose="03010101010201010101" pitchFamily="66" charset="0"/>
              </a:rPr>
              <a:t>отже</a:t>
            </a:r>
            <a:r>
              <a:rPr lang="ru-RU" dirty="0">
                <a:latin typeface="Monotype Corsiva" panose="03010101010201010101" pitchFamily="66" charset="0"/>
              </a:rPr>
              <a:t>, і здоровою.</a:t>
            </a:r>
            <a:endParaRPr lang="en-US" dirty="0">
              <a:latin typeface="Monotype Corsiva" panose="03010101010201010101" pitchFamily="66" charset="0"/>
            </a:endParaRPr>
          </a:p>
          <a:p>
            <a:r>
              <a:rPr lang="ru-RU" dirty="0" err="1">
                <a:latin typeface="Monotype Corsiva" panose="03010101010201010101" pitchFamily="66" charset="0"/>
              </a:rPr>
              <a:t>Схрести</a:t>
            </a:r>
            <a:r>
              <a:rPr lang="ru-RU" dirty="0">
                <a:latin typeface="Monotype Corsiva" panose="03010101010201010101" pitchFamily="66" charset="0"/>
              </a:rPr>
              <a:t> руки на грудях так, </a:t>
            </a:r>
            <a:r>
              <a:rPr lang="ru-RU" dirty="0" err="1">
                <a:latin typeface="Monotype Corsiva" panose="03010101010201010101" pitchFamily="66" charset="0"/>
              </a:rPr>
              <a:t>щоб</a:t>
            </a:r>
            <a:r>
              <a:rPr lang="ru-RU" dirty="0">
                <a:latin typeface="Monotype Corsiva" panose="03010101010201010101" pitchFamily="66" charset="0"/>
              </a:rPr>
              <a:t> права кисть </a:t>
            </a:r>
            <a:r>
              <a:rPr lang="ru-RU" dirty="0" err="1">
                <a:latin typeface="Monotype Corsiva" panose="03010101010201010101" pitchFamily="66" charset="0"/>
              </a:rPr>
              <a:t>лягла</a:t>
            </a:r>
            <a:r>
              <a:rPr lang="ru-RU" dirty="0">
                <a:latin typeface="Monotype Corsiva" panose="03010101010201010101" pitchFamily="66" charset="0"/>
              </a:rPr>
              <a:t> на </a:t>
            </a:r>
            <a:r>
              <a:rPr lang="ru-RU" dirty="0" err="1">
                <a:latin typeface="Monotype Corsiva" panose="03010101010201010101" pitchFamily="66" charset="0"/>
              </a:rPr>
              <a:t>ліве</a:t>
            </a:r>
            <a:r>
              <a:rPr lang="ru-RU" dirty="0">
                <a:latin typeface="Monotype Corsiva" panose="03010101010201010101" pitchFamily="66" charset="0"/>
              </a:rPr>
              <a:t> плече, а </a:t>
            </a:r>
            <a:r>
              <a:rPr lang="ru-RU" dirty="0" err="1">
                <a:latin typeface="Monotype Corsiva" panose="03010101010201010101" pitchFamily="66" charset="0"/>
              </a:rPr>
              <a:t>ліва</a:t>
            </a:r>
            <a:r>
              <a:rPr lang="ru-RU" dirty="0">
                <a:latin typeface="Monotype Corsiva" panose="03010101010201010101" pitchFamily="66" charset="0"/>
              </a:rPr>
              <a:t> на праве.</a:t>
            </a:r>
          </a:p>
          <a:p>
            <a:r>
              <a:rPr lang="ru-RU" dirty="0">
                <a:latin typeface="Monotype Corsiva" panose="03010101010201010101" pitchFamily="66" charset="0"/>
              </a:rPr>
              <a:t>Почни </a:t>
            </a:r>
            <a:r>
              <a:rPr lang="ru-RU" dirty="0" err="1">
                <a:latin typeface="Monotype Corsiva" panose="03010101010201010101" pitchFamily="66" charset="0"/>
              </a:rPr>
              <a:t>повільні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почергові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постукування</a:t>
            </a:r>
            <a:r>
              <a:rPr lang="ru-RU" dirty="0">
                <a:latin typeface="Monotype Corsiva" panose="03010101010201010101" pitchFamily="66" charset="0"/>
              </a:rPr>
              <a:t>. </a:t>
            </a:r>
            <a:r>
              <a:rPr lang="ru-RU" dirty="0" err="1">
                <a:latin typeface="Monotype Corsiva" panose="03010101010201010101" pitchFamily="66" charset="0"/>
              </a:rPr>
              <a:t>Відслідкуй</a:t>
            </a:r>
            <a:r>
              <a:rPr lang="ru-RU" dirty="0">
                <a:latin typeface="Monotype Corsiva" panose="03010101010201010101" pitchFamily="66" charset="0"/>
              </a:rPr>
              <a:t>, </a:t>
            </a:r>
            <a:r>
              <a:rPr lang="ru-RU" dirty="0" err="1">
                <a:latin typeface="Monotype Corsiva" panose="03010101010201010101" pitchFamily="66" charset="0"/>
              </a:rPr>
              <a:t>які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асоціації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виникають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під</a:t>
            </a:r>
            <a:r>
              <a:rPr lang="ru-RU" dirty="0">
                <a:latin typeface="Monotype Corsiva" panose="03010101010201010101" pitchFamily="66" charset="0"/>
              </a:rPr>
              <a:t> час </a:t>
            </a:r>
            <a:r>
              <a:rPr lang="ru-RU" dirty="0" err="1">
                <a:latin typeface="Monotype Corsiva" panose="03010101010201010101" pitchFamily="66" charset="0"/>
              </a:rPr>
              <a:t>виконання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даної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техніки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</a:p>
          <a:p>
            <a:r>
              <a:rPr lang="ru-RU" dirty="0" err="1">
                <a:latin typeface="Monotype Corsiva" panose="03010101010201010101" pitchFamily="66" charset="0"/>
              </a:rPr>
              <a:t>Вправа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відволікає</a:t>
            </a:r>
            <a:r>
              <a:rPr lang="ru-RU" dirty="0">
                <a:latin typeface="Monotype Corsiva" panose="03010101010201010101" pitchFamily="66" charset="0"/>
              </a:rPr>
              <a:t> та </a:t>
            </a:r>
            <a:r>
              <a:rPr lang="ru-RU" dirty="0" err="1">
                <a:latin typeface="Monotype Corsiva" panose="03010101010201010101" pitchFamily="66" charset="0"/>
              </a:rPr>
              <a:t>дає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змогу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сконцентруватися</a:t>
            </a:r>
            <a:r>
              <a:rPr lang="ru-RU" dirty="0">
                <a:latin typeface="Monotype Corsiva" panose="03010101010201010101" pitchFamily="66" charset="0"/>
              </a:rPr>
              <a:t> на </a:t>
            </a:r>
            <a:r>
              <a:rPr lang="ru-RU" dirty="0" err="1">
                <a:latin typeface="Monotype Corsiva" panose="03010101010201010101" pitchFamily="66" charset="0"/>
              </a:rPr>
              <a:t>її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виконанні</a:t>
            </a:r>
            <a:r>
              <a:rPr lang="ru-RU" dirty="0">
                <a:latin typeface="Monotype Corsiva" panose="03010101010201010101" pitchFamily="66" charset="0"/>
              </a:rPr>
              <a:t>. Вона </a:t>
            </a:r>
            <a:r>
              <a:rPr lang="ru-RU" dirty="0" err="1">
                <a:latin typeface="Monotype Corsiva" panose="03010101010201010101" pitchFamily="66" charset="0"/>
              </a:rPr>
              <a:t>очищує</a:t>
            </a:r>
            <a:r>
              <a:rPr lang="ru-RU" dirty="0">
                <a:latin typeface="Monotype Corsiva" panose="03010101010201010101" pitchFamily="66" charset="0"/>
              </a:rPr>
              <a:t> думки </a:t>
            </a:r>
            <a:r>
              <a:rPr lang="ru-RU" dirty="0" err="1">
                <a:latin typeface="Monotype Corsiva" panose="03010101010201010101" pitchFamily="66" charset="0"/>
              </a:rPr>
              <a:t>від</a:t>
            </a:r>
            <a:r>
              <a:rPr lang="ru-RU" dirty="0">
                <a:latin typeface="Monotype Corsiva" panose="03010101010201010101" pitchFamily="66" charset="0"/>
              </a:rPr>
              <a:t> негативу, </a:t>
            </a:r>
            <a:r>
              <a:rPr lang="ru-RU" dirty="0" err="1">
                <a:latin typeface="Monotype Corsiva" panose="03010101010201010101" pitchFamily="66" charset="0"/>
              </a:rPr>
              <a:t>допомагає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відновити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умиротворення</a:t>
            </a:r>
            <a:r>
              <a:rPr lang="ru-RU" dirty="0">
                <a:latin typeface="Monotype Corsiva" panose="03010101010201010101" pitchFamily="66" charset="0"/>
              </a:rPr>
              <a:t> в </a:t>
            </a:r>
            <a:r>
              <a:rPr lang="ru-RU" dirty="0" err="1">
                <a:latin typeface="Monotype Corsiva" panose="03010101010201010101" pitchFamily="66" charset="0"/>
              </a:rPr>
              <a:t>душі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</a:p>
          <a:p>
            <a:r>
              <a:rPr lang="ru-RU" dirty="0" err="1">
                <a:latin typeface="Monotype Corsiva" panose="03010101010201010101" pitchFamily="66" charset="0"/>
              </a:rPr>
              <a:t>Техніку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обіймів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можна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використовувати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під</a:t>
            </a:r>
            <a:r>
              <a:rPr lang="ru-RU" dirty="0">
                <a:latin typeface="Monotype Corsiva" panose="03010101010201010101" pitchFamily="66" charset="0"/>
              </a:rPr>
              <a:t> час </a:t>
            </a:r>
            <a:r>
              <a:rPr lang="ru-RU" dirty="0" err="1">
                <a:latin typeface="Monotype Corsiva" panose="03010101010201010101" pitchFamily="66" charset="0"/>
              </a:rPr>
              <a:t>панічних</a:t>
            </a:r>
            <a:r>
              <a:rPr lang="ru-RU" dirty="0">
                <a:latin typeface="Monotype Corsiva" panose="03010101010201010101" pitchFamily="66" charset="0"/>
              </a:rPr>
              <a:t> атак, для </a:t>
            </a:r>
            <a:r>
              <a:rPr lang="ru-RU" dirty="0" err="1">
                <a:latin typeface="Monotype Corsiva" panose="03010101010201010101" pitchFamily="66" charset="0"/>
              </a:rPr>
              <a:t>подолання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стресу</a:t>
            </a:r>
            <a:r>
              <a:rPr lang="ru-RU" dirty="0">
                <a:latin typeface="Monotype Corsiva" panose="03010101010201010101" pitchFamily="66" charset="0"/>
              </a:rPr>
              <a:t>, </a:t>
            </a:r>
            <a:r>
              <a:rPr lang="ru-RU" dirty="0" err="1">
                <a:latin typeface="Monotype Corsiva" panose="03010101010201010101" pitchFamily="66" charset="0"/>
              </a:rPr>
              <a:t>тривожності</a:t>
            </a:r>
            <a:r>
              <a:rPr lang="ru-RU" dirty="0">
                <a:latin typeface="Monotype Corsiva" panose="03010101010201010101" pitchFamily="66" charset="0"/>
              </a:rPr>
              <a:t> та страху.</a:t>
            </a:r>
            <a:endParaRPr lang="ru-RU" sz="11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44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836712"/>
            <a:ext cx="7704856" cy="5400599"/>
          </a:xfrm>
        </p:spPr>
        <p:txBody>
          <a:bodyPr>
            <a:normAutofit fontScale="92500" lnSpcReduction="2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uk-UA" sz="2800" b="1" dirty="0">
                <a:ln/>
                <a:solidFill>
                  <a:schemeClr val="accent3"/>
                </a:solidFill>
                <a:latin typeface="Roboto"/>
              </a:rPr>
              <a:t>Війна стала сильним </a:t>
            </a:r>
            <a:r>
              <a:rPr lang="uk-UA" sz="2800" b="1" dirty="0" err="1">
                <a:ln/>
                <a:solidFill>
                  <a:schemeClr val="accent3"/>
                </a:solidFill>
                <a:latin typeface="Roboto"/>
              </a:rPr>
              <a:t>психотравмуючим</a:t>
            </a:r>
            <a:r>
              <a:rPr lang="uk-UA" sz="2800" b="1" dirty="0">
                <a:ln/>
                <a:solidFill>
                  <a:schemeClr val="accent3"/>
                </a:solidFill>
                <a:latin typeface="Roboto"/>
              </a:rPr>
              <a:t> фактором для багатьох українців. Педагоги є професійною групою, що особливо схильна до </a:t>
            </a:r>
            <a:r>
              <a:rPr lang="uk-UA" sz="2800" b="1" dirty="0" err="1">
                <a:ln/>
                <a:solidFill>
                  <a:schemeClr val="accent3"/>
                </a:solidFill>
                <a:latin typeface="Roboto"/>
              </a:rPr>
              <a:t>дезадаптивних</a:t>
            </a:r>
            <a:r>
              <a:rPr lang="uk-UA" sz="2800" b="1" dirty="0">
                <a:ln/>
                <a:solidFill>
                  <a:schemeClr val="accent3"/>
                </a:solidFill>
                <a:latin typeface="Roboto"/>
              </a:rPr>
              <a:t> тенденцій. Професія викладача належить до категорії професій, носії яких найбільше схильні до стресу. Професійними якостями вчителя є розвинуте почуття обов'язку, точність та альтруїзм. Служачи людям, педагоги схильні ігнорувати накопичені напругу й втому, забуваючи важливе правило: "Відпочивати потрібно раніше, ніж втомився". Вчителеві потрібно вміти не тільки заповнювати свої ресурси, але й мудро їх використовувати протягом навчального року.</a:t>
            </a:r>
            <a:endParaRPr lang="uk-UA" sz="28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1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7920880" cy="1800199"/>
          </a:xfrm>
        </p:spPr>
        <p:txBody>
          <a:bodyPr>
            <a:normAutofit/>
          </a:bodyPr>
          <a:lstStyle/>
          <a:p>
            <a: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Що означає «бути в ресурсі»?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84984"/>
            <a:ext cx="3975683" cy="26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564904"/>
            <a:ext cx="2995414" cy="234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4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/>
          <p:cNvSpPr txBox="1">
            <a:spLocks noGrp="1"/>
          </p:cNvSpPr>
          <p:nvPr>
            <p:ph type="title"/>
          </p:nvPr>
        </p:nvSpPr>
        <p:spPr>
          <a:xfrm>
            <a:off x="755576" y="548680"/>
            <a:ext cx="4968552" cy="1197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Lobster"/>
                <a:ea typeface="Lobster"/>
                <a:cs typeface="Lobster"/>
                <a:sym typeface="Lobster"/>
              </a:rPr>
              <a:t>Знайдіть </a:t>
            </a:r>
            <a:r>
              <a:rPr lang="uk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Lobster"/>
                <a:ea typeface="Lobster"/>
                <a:cs typeface="Lobster"/>
                <a:sym typeface="Lobster"/>
              </a:rPr>
              <a:t>свою “батарейку</a:t>
            </a:r>
            <a:r>
              <a:rPr lang="uk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Lobster"/>
                <a:ea typeface="Lobster"/>
                <a:cs typeface="Lobster"/>
                <a:sym typeface="Lobster"/>
              </a:rPr>
              <a:t>”</a:t>
            </a:r>
            <a:endParaRPr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89" name="Google Shape;189;p29"/>
          <p:cNvSpPr txBox="1">
            <a:spLocks noGrp="1"/>
          </p:cNvSpPr>
          <p:nvPr>
            <p:ph type="body" idx="1"/>
          </p:nvPr>
        </p:nvSpPr>
        <p:spPr>
          <a:xfrm>
            <a:off x="755576" y="2132856"/>
            <a:ext cx="7632848" cy="432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 fontScale="92500" lnSpcReduction="1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342900" lvl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" sz="28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  <a:ea typeface="Caveat"/>
                <a:cs typeface="Caveat"/>
                <a:sym typeface="Caveat"/>
              </a:rPr>
              <a:t>Людині важко існувати наодинці ,тому важливо мати друзів або сформувати своє коло близьких людей.</a:t>
            </a:r>
            <a:endParaRPr sz="2800" b="1" dirty="0">
              <a:ln/>
              <a:solidFill>
                <a:schemeClr val="accent3"/>
              </a:solidFill>
              <a:latin typeface="Monotype Corsiva" panose="03010101010201010101" pitchFamily="66" charset="0"/>
              <a:ea typeface="Caveat"/>
              <a:cs typeface="Caveat"/>
              <a:sym typeface="Caveat"/>
            </a:endParaRPr>
          </a:p>
          <a:p>
            <a:pPr marL="342900" lvl="0" algn="l" rtl="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" sz="28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  <a:ea typeface="Caveat"/>
                <a:cs typeface="Caveat"/>
                <a:sym typeface="Caveat"/>
              </a:rPr>
              <a:t>Спілкування з ними має бути ресурсним ,надихаючим і залишати після себе відчуття душевного підйому.</a:t>
            </a:r>
            <a:endParaRPr sz="2800" b="1" dirty="0">
              <a:ln/>
              <a:solidFill>
                <a:schemeClr val="accent3"/>
              </a:solidFill>
              <a:latin typeface="Monotype Corsiva" panose="03010101010201010101" pitchFamily="66" charset="0"/>
              <a:ea typeface="Caveat"/>
              <a:cs typeface="Caveat"/>
              <a:sym typeface="Caveat"/>
            </a:endParaRPr>
          </a:p>
          <a:p>
            <a:pPr marL="342900" lvl="0" algn="l" rtl="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" sz="28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  <a:ea typeface="Caveat"/>
                <a:cs typeface="Caveat"/>
                <a:sym typeface="Caveat"/>
              </a:rPr>
              <a:t>За можливості уникайте тих, хто свідомо чи несвідомо знецінює ваші  успіхи.</a:t>
            </a:r>
            <a:endParaRPr sz="2800" b="1" dirty="0">
              <a:ln/>
              <a:solidFill>
                <a:schemeClr val="accent3"/>
              </a:solidFill>
              <a:latin typeface="Monotype Corsiva" panose="03010101010201010101" pitchFamily="66" charset="0"/>
              <a:ea typeface="Caveat"/>
              <a:cs typeface="Caveat"/>
              <a:sym typeface="Caveat"/>
            </a:endParaRPr>
          </a:p>
          <a:p>
            <a:pPr marL="342900" lvl="0" algn="l" rtl="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uk" sz="28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  <a:ea typeface="Caveat"/>
                <a:cs typeface="Caveat"/>
                <a:sym typeface="Caveat"/>
              </a:rPr>
              <a:t>Якщо спілкування з людьми дається непросто,знайти своє натхнення можна на рибалці,у творчості або у спілкуванні з домашніми тваринами.</a:t>
            </a:r>
            <a:endParaRPr sz="2800" b="1" dirty="0">
              <a:ln/>
              <a:solidFill>
                <a:schemeClr val="accent3"/>
              </a:solidFill>
              <a:latin typeface="Monotype Corsiva" panose="03010101010201010101" pitchFamily="66" charset="0"/>
              <a:ea typeface="Caveat"/>
              <a:cs typeface="Caveat"/>
              <a:sym typeface="Caveat"/>
            </a:endParaRPr>
          </a:p>
        </p:txBody>
      </p:sp>
    </p:spTree>
    <p:extLst>
      <p:ext uri="{BB962C8B-B14F-4D97-AF65-F5344CB8AC3E}">
        <p14:creationId xmlns:p14="http://schemas.microsoft.com/office/powerpoint/2010/main" val="323559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A1EF2CA-8F3E-D605-A0E2-8BDFCE3E6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2922853"/>
            <a:ext cx="7632848" cy="3240359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uk-UA" sz="4000" i="1" dirty="0">
                <a:solidFill>
                  <a:srgbClr val="C00000"/>
                </a:solidFill>
              </a:rPr>
              <a:t>Якщо ви постійно працюєте на межі своїх можливостей, то не дивно, що ваші сили тануть. Робота на знос не сприяє утриманню ресурсу, а з часом ви починаєте вигоряти. </a:t>
            </a:r>
            <a:endParaRPr lang="ru-RU" sz="3200" dirty="0"/>
          </a:p>
        </p:txBody>
      </p:sp>
      <p:pic>
        <p:nvPicPr>
          <p:cNvPr id="2050" name="Picture 2" descr="Емоційне виснаження: п`ять ознак, які вказують на нього">
            <a:extLst>
              <a:ext uri="{FF2B5EF4-FFF2-40B4-BE49-F238E27FC236}">
                <a16:creationId xmlns:a16="http://schemas.microsoft.com/office/drawing/2014/main" id="{07B1E33D-E2C9-DB38-B7D2-B633138F0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80173"/>
            <a:ext cx="3600400" cy="2028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11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8768" y="794742"/>
            <a:ext cx="3990422" cy="1554138"/>
          </a:xfrm>
        </p:spPr>
        <p:txBody>
          <a:bodyPr>
            <a:normAutofit/>
          </a:bodyPr>
          <a:lstStyle/>
          <a:p>
            <a: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Чек лист любові до себе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6864" y="2490135"/>
            <a:ext cx="6923527" cy="3747177"/>
          </a:xfrm>
        </p:spPr>
        <p:txBody>
          <a:bodyPr>
            <a:normAutofit fontScale="85000" lnSpcReduction="2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uk-UA" sz="2800" b="1" dirty="0">
                <a:ln/>
                <a:solidFill>
                  <a:schemeClr val="accent3"/>
                </a:solidFill>
              </a:rPr>
              <a:t>Пити достатньо води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800" b="1" dirty="0">
                <a:ln/>
                <a:solidFill>
                  <a:schemeClr val="accent3"/>
                </a:solidFill>
              </a:rPr>
              <a:t>Годувати себе смачною та корисною їжею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800" b="1" dirty="0">
                <a:ln/>
                <a:solidFill>
                  <a:schemeClr val="accent3"/>
                </a:solidFill>
              </a:rPr>
              <a:t>Не боятися просити допомоги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800" b="1" dirty="0">
                <a:ln/>
                <a:solidFill>
                  <a:schemeClr val="accent3"/>
                </a:solidFill>
              </a:rPr>
              <a:t>Приділяти час собі та своїм захопленням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800" b="1" dirty="0">
                <a:ln/>
                <a:solidFill>
                  <a:schemeClr val="accent3"/>
                </a:solidFill>
              </a:rPr>
              <a:t>Водити себе на прогулянку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800" b="1" dirty="0">
                <a:ln/>
                <a:solidFill>
                  <a:schemeClr val="accent3"/>
                </a:solidFill>
              </a:rPr>
              <a:t>Вміти відмовляти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800" b="1" dirty="0">
                <a:ln/>
                <a:solidFill>
                  <a:schemeClr val="accent3"/>
                </a:solidFill>
              </a:rPr>
              <a:t>Дякувати собі за успіхи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800" b="1" dirty="0">
                <a:ln/>
                <a:solidFill>
                  <a:schemeClr val="accent3"/>
                </a:solidFill>
              </a:rPr>
              <a:t>Прощати себе за помилки</a:t>
            </a:r>
            <a:endParaRPr lang="uk-UA" b="1" dirty="0">
              <a:ln/>
              <a:solidFill>
                <a:schemeClr val="accent3"/>
              </a:solidFill>
            </a:endParaRPr>
          </a:p>
        </p:txBody>
      </p:sp>
      <p:pic>
        <p:nvPicPr>
          <p:cNvPr id="3074" name="Picture 2" descr="Чек-лист щасливої жінки">
            <a:extLst>
              <a:ext uri="{FF2B5EF4-FFF2-40B4-BE49-F238E27FC236}">
                <a16:creationId xmlns:a16="http://schemas.microsoft.com/office/drawing/2014/main" id="{43DB5BDF-5828-C436-6AA6-F30067E29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7733" r="4326" b="10949"/>
          <a:stretch/>
        </p:blipFill>
        <p:spPr bwMode="auto">
          <a:xfrm>
            <a:off x="817340" y="630633"/>
            <a:ext cx="3786442" cy="163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36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620689"/>
            <a:ext cx="5544616" cy="1584175"/>
          </a:xfrm>
        </p:spPr>
        <p:txBody>
          <a:bodyPr>
            <a:normAutofit/>
          </a:bodyPr>
          <a:lstStyle/>
          <a:p>
            <a:r>
              <a:rPr lang="uk-U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Історія в </a:t>
            </a:r>
            <a:r>
              <a:rPr lang="uk-UA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інстаграм</a:t>
            </a:r>
            <a:r>
              <a:rPr lang="uk-U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br>
              <a:rPr lang="uk-U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uk-U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чи фейсбук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490135"/>
            <a:ext cx="7704856" cy="3747176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uk-UA" b="1" dirty="0">
                <a:ln/>
                <a:solidFill>
                  <a:schemeClr val="accent3"/>
                </a:solidFill>
              </a:rPr>
              <a:t>Вранці, коли ми п</a:t>
            </a:r>
            <a:r>
              <a:rPr lang="en-US" b="1" dirty="0">
                <a:ln/>
                <a:solidFill>
                  <a:schemeClr val="accent3"/>
                </a:solidFill>
              </a:rPr>
              <a:t>’</a:t>
            </a:r>
            <a:r>
              <a:rPr lang="uk-UA" b="1" dirty="0" err="1">
                <a:ln/>
                <a:solidFill>
                  <a:schemeClr val="accent3"/>
                </a:solidFill>
              </a:rPr>
              <a:t>ємо</a:t>
            </a:r>
            <a:r>
              <a:rPr lang="uk-UA" b="1" dirty="0">
                <a:ln/>
                <a:solidFill>
                  <a:schemeClr val="accent3"/>
                </a:solidFill>
              </a:rPr>
              <a:t> каву саме час </a:t>
            </a:r>
            <a:r>
              <a:rPr lang="uk-UA" b="1" dirty="0" err="1">
                <a:ln/>
                <a:solidFill>
                  <a:schemeClr val="accent3"/>
                </a:solidFill>
              </a:rPr>
              <a:t>змотивувати</a:t>
            </a:r>
            <a:r>
              <a:rPr lang="uk-UA" b="1" dirty="0">
                <a:ln/>
                <a:solidFill>
                  <a:schemeClr val="accent3"/>
                </a:solidFill>
              </a:rPr>
              <a:t> себе на ввесь день. </a:t>
            </a:r>
          </a:p>
          <a:p>
            <a:r>
              <a:rPr lang="uk-UA" b="1" dirty="0">
                <a:ln/>
                <a:solidFill>
                  <a:schemeClr val="accent3"/>
                </a:solidFill>
              </a:rPr>
              <a:t>Можна, наприклад, створити історію з приємною картинкою.  Пофантазувати, додати мотивуючий текст, плюс улюблена мелодія – готово! Чудовий настрій на цілий день забезпечено!</a:t>
            </a:r>
          </a:p>
          <a:p>
            <a:r>
              <a:rPr lang="uk-UA" b="1" dirty="0">
                <a:ln/>
                <a:solidFill>
                  <a:schemeClr val="accent3"/>
                </a:solidFill>
              </a:rPr>
              <a:t>Ви створили – хтось побачив і зарядився позитивом. Так само і хтось інший створить подібну історію – і це побачите ви. І теж отримаєте задоволення.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D2999D3-E9F3-786E-79DB-0ACE554CD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763324"/>
            <a:ext cx="2534098" cy="15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54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4778" y="115983"/>
            <a:ext cx="6798734" cy="1303867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У природи прості закони…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7" y="1124744"/>
            <a:ext cx="7704856" cy="5256584"/>
          </a:xfrm>
        </p:spPr>
        <p:txBody>
          <a:bodyPr>
            <a:normAutofit fontScale="25000" lnSpcReduction="2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112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Вірте в природу - це єдина вища сила, яка існує на цій планеті...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112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Хочете магії - опустіть зернятко в землю...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112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Хочете справжньої краси - погляньте, якими декораціями оточує нас природа кожного сезону...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112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Хочете сили - отримаєте її, довірившись  їй, й полюбивши власне тіло таким, яким  його створила природа...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11200" b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І нещасними ми стаємо лише тоді,  коли постійно намагаємося ускладнити їх...</a:t>
            </a:r>
          </a:p>
          <a:p>
            <a:pPr marL="0" indent="0" algn="ctr">
              <a:buNone/>
            </a:pPr>
            <a:r>
              <a:rPr lang="uk-UA" sz="16000" b="1" i="1" dirty="0">
                <a:ln/>
                <a:solidFill>
                  <a:schemeClr val="accent3"/>
                </a:solidFill>
                <a:latin typeface="Monotype Corsiva" panose="03010101010201010101" pitchFamily="66" charset="0"/>
              </a:rPr>
              <a:t>Дозвольте собі бути щасливими...</a:t>
            </a:r>
          </a:p>
          <a:p>
            <a:endParaRPr lang="ru-RU" b="1" dirty="0">
              <a:ln/>
              <a:solidFill>
                <a:schemeClr val="accent3"/>
              </a:solidFill>
            </a:endParaRPr>
          </a:p>
          <a:p>
            <a:endParaRPr lang="ru-RU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4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980728"/>
            <a:ext cx="720080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Що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таке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ментальне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здоров’я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</a:t>
            </a:r>
          </a:p>
          <a:p>
            <a:pPr algn="ctr"/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Термін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«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mental health» 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часто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перекладають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як </a:t>
            </a:r>
          </a:p>
          <a:p>
            <a:pPr algn="ctr"/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психічне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здоров’я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хоча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він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має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дещо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ширше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 algn="ctr"/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значення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і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включає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 себе як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емоційне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та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духовне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</a:t>
            </a:r>
          </a:p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так і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соціальне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благополуччя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22662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0690" y="260648"/>
            <a:ext cx="3600400" cy="5688632"/>
          </a:xfrm>
        </p:spPr>
        <p:txBody>
          <a:bodyPr>
            <a:normAutofit fontScale="90000"/>
          </a:bodyPr>
          <a:lstStyle/>
          <a:p>
            <a:r>
              <a:rPr lang="uk-UA" dirty="0"/>
              <a:t>Ми, вчителі, завжди хочемо бути ідеальними. Часто забуваємо про свої потреби, почуття і переживання. </a:t>
            </a:r>
            <a:r>
              <a:rPr lang="en-US" dirty="0"/>
              <a:t/>
            </a:r>
            <a:br>
              <a:rPr lang="en-US" dirty="0"/>
            </a:br>
            <a:r>
              <a:rPr lang="uk-UA" dirty="0"/>
              <a:t>А</a:t>
            </a:r>
            <a:r>
              <a:rPr lang="en-US" dirty="0"/>
              <a:t> </a:t>
            </a:r>
            <a:r>
              <a:rPr lang="uk-UA" dirty="0"/>
              <a:t>цього робити  не варто!</a:t>
            </a:r>
          </a:p>
        </p:txBody>
      </p:sp>
      <p:pic>
        <p:nvPicPr>
          <p:cNvPr id="5" name="YouCut_20231126_160837679">
            <a:hlinkClick r:id="" action="ppaction://media"/>
            <a:extLst>
              <a:ext uri="{FF2B5EF4-FFF2-40B4-BE49-F238E27FC236}">
                <a16:creationId xmlns:a16="http://schemas.microsoft.com/office/drawing/2014/main" id="{6A7608CE-C110-CF43-7200-6DFCCE4B91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851"/>
          <a:stretch/>
        </p:blipFill>
        <p:spPr>
          <a:xfrm>
            <a:off x="942161" y="575109"/>
            <a:ext cx="336298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6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84535"/>
            <a:ext cx="5688930" cy="568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40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якую за увагу листівки">
            <a:extLst>
              <a:ext uri="{FF2B5EF4-FFF2-40B4-BE49-F238E27FC236}">
                <a16:creationId xmlns:a16="http://schemas.microsoft.com/office/drawing/2014/main" id="{2D50FF96-A717-8CE9-D709-985E3A88C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/>
          <a:stretch/>
        </p:blipFill>
        <p:spPr bwMode="auto">
          <a:xfrm>
            <a:off x="1524000" y="548679"/>
            <a:ext cx="6216352" cy="575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58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920880" cy="1303867"/>
          </a:xfrm>
        </p:spPr>
        <p:txBody>
          <a:bodyPr>
            <a:noAutofit/>
          </a:bodyPr>
          <a:lstStyle/>
          <a:p>
            <a:r>
              <a:rPr lang="uk-UA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Чому не варто ігнорувати ознаки проблем з ментальним </a:t>
            </a:r>
            <a:r>
              <a:rPr lang="uk-UA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здоров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’</a:t>
            </a:r>
            <a:r>
              <a:rPr lang="uk-UA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ям?</a:t>
            </a: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ru-RU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916832"/>
            <a:ext cx="7776864" cy="439248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sz="3800" i="1" dirty="0">
                <a:solidFill>
                  <a:srgbClr val="C00000"/>
                </a:solidFill>
              </a:rPr>
              <a:t>Якщо проблеми із психічним самопочуттям помітити на ранньому етапі:</a:t>
            </a:r>
            <a:endParaRPr lang="ru-RU" sz="3800" dirty="0">
              <a:solidFill>
                <a:srgbClr val="C00000"/>
              </a:solidFill>
            </a:endParaRPr>
          </a:p>
          <a:p>
            <a:pPr lvl="0"/>
            <a:r>
              <a:rPr lang="uk-UA" sz="3800" dirty="0"/>
              <a:t>з ними легше впоратись; </a:t>
            </a:r>
            <a:endParaRPr lang="ru-RU" sz="3800" dirty="0"/>
          </a:p>
          <a:p>
            <a:pPr lvl="0"/>
            <a:r>
              <a:rPr lang="uk-UA" sz="3800" dirty="0"/>
              <a:t>можна швидше знову повноцінно отримувати задоволення від життя; </a:t>
            </a:r>
            <a:endParaRPr lang="ru-RU" sz="3800" dirty="0"/>
          </a:p>
          <a:p>
            <a:pPr lvl="0"/>
            <a:r>
              <a:rPr lang="uk-UA" sz="3800" dirty="0"/>
              <a:t>є більша ймовірність, що повсякденне життя і стосунки з близькими не будуть порушені.</a:t>
            </a:r>
            <a:endParaRPr lang="ru-RU" sz="3800" dirty="0"/>
          </a:p>
          <a:p>
            <a:pPr marL="0" indent="0">
              <a:buNone/>
            </a:pPr>
            <a:r>
              <a:rPr lang="uk-UA" sz="3800" b="1" i="1" dirty="0">
                <a:solidFill>
                  <a:srgbClr val="7030A0"/>
                </a:solidFill>
              </a:rPr>
              <a:t>Важливо розуміти</a:t>
            </a:r>
            <a:r>
              <a:rPr lang="uk-UA" sz="3800" i="1" dirty="0">
                <a:solidFill>
                  <a:srgbClr val="7030A0"/>
                </a:solidFill>
              </a:rPr>
              <a:t>: </a:t>
            </a:r>
            <a:r>
              <a:rPr lang="uk-UA" sz="3800" b="1" i="1" dirty="0">
                <a:solidFill>
                  <a:srgbClr val="7030A0"/>
                </a:solidFill>
              </a:rPr>
              <a:t>ваші почуття однозначно варті уваги – подбайте про себе і зверніться по допомогу!</a:t>
            </a:r>
            <a:endParaRPr lang="ru-RU" sz="3800" i="1" dirty="0">
              <a:solidFill>
                <a:srgbClr val="7030A0"/>
              </a:solidFill>
            </a:endParaRPr>
          </a:p>
          <a:p>
            <a:endParaRPr lang="ru-RU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703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87337" y="908720"/>
            <a:ext cx="8569325" cy="2016125"/>
          </a:xfrm>
        </p:spPr>
        <p:txBody>
          <a:bodyPr>
            <a:normAutofit/>
          </a:bodyPr>
          <a:lstStyle/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Психологічні методи і техніки для управління емоційним станом</a:t>
            </a:r>
            <a:endParaRPr lang="ru-RU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92896"/>
            <a:ext cx="2945903" cy="3682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84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511256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45978"/>
            <a:ext cx="2590465" cy="1731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Котенок с клубком (56 фото)">
            <a:extLst>
              <a:ext uri="{FF2B5EF4-FFF2-40B4-BE49-F238E27FC236}">
                <a16:creationId xmlns:a16="http://schemas.microsoft.com/office/drawing/2014/main" id="{467B2397-5E64-C41D-2B48-6774731BA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92574"/>
            <a:ext cx="2907815" cy="1635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от трогает лапой - картинки и фото koshka.top">
            <a:extLst>
              <a:ext uri="{FF2B5EF4-FFF2-40B4-BE49-F238E27FC236}">
                <a16:creationId xmlns:a16="http://schemas.microsoft.com/office/drawing/2014/main" id="{2BB085E2-6B88-4038-745F-A74A41885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414" y="563688"/>
            <a:ext cx="1541289" cy="1911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1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723" y="1941882"/>
            <a:ext cx="6385918" cy="434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0536" y="3690679"/>
            <a:ext cx="2061820" cy="2402617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5513" y="390021"/>
            <a:ext cx="901884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istral" panose="03090702030407020403" pitchFamily="66" charset="0"/>
              </a:rPr>
              <a:t>ВПРАВА ДЛЯ ЗАСПОКОЄННЯ</a:t>
            </a:r>
            <a:endParaRPr lang="uk-UA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Mistral" panose="03090702030407020403" pitchFamily="66" charset="0"/>
            </a:endParaRPr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68310" y="2060848"/>
            <a:ext cx="6216744" cy="3466949"/>
          </a:xfrm>
          <a:prstGeom prst="rect">
            <a:avLst/>
          </a:prstGeom>
        </p:spPr>
      </p:pic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>
            <a:off x="1560429" y="4221088"/>
            <a:ext cx="823294" cy="46648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кор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10662" y="-6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0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01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-02-05-4ac5d150f1e8a48b39be50237dc4be49818aa6e572c3caeaeb701a73ea1db4d3_7a61cde688c3bd2a">
            <a:hlinkClick r:id="" action="ppaction://media"/>
            <a:extLst>
              <a:ext uri="{FF2B5EF4-FFF2-40B4-BE49-F238E27FC236}">
                <a16:creationId xmlns:a16="http://schemas.microsoft.com/office/drawing/2014/main" id="{9B984395-C456-A3CE-701F-6F16BE0AE7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2485" y="1268760"/>
            <a:ext cx="7948972" cy="4471297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FDC4E37-838C-9AA6-8F9E-C8311833003A}"/>
              </a:ext>
            </a:extLst>
          </p:cNvPr>
          <p:cNvSpPr txBox="1">
            <a:spLocks/>
          </p:cNvSpPr>
          <p:nvPr/>
        </p:nvSpPr>
        <p:spPr>
          <a:xfrm>
            <a:off x="85513" y="390021"/>
            <a:ext cx="901884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istral" panose="03090702030407020403" pitchFamily="66" charset="0"/>
              </a:rPr>
              <a:t>ВПРАВА ДЛЯ ЗАСПОКОЄННЯ</a:t>
            </a:r>
            <a:endParaRPr lang="uk-UA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06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"/>
          <p:cNvSpPr txBox="1">
            <a:spLocks/>
          </p:cNvSpPr>
          <p:nvPr/>
        </p:nvSpPr>
        <p:spPr>
          <a:xfrm>
            <a:off x="0" y="548681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istral" panose="03090702030407020403" pitchFamily="66" charset="0"/>
              </a:rPr>
              <a:t>ЩОДЕННИК ПОДЯКИ</a:t>
            </a:r>
            <a:endParaRPr lang="uk-UA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Mistral" panose="03090702030407020403" pitchFamily="66" charset="0"/>
            </a:endParaRPr>
          </a:p>
        </p:txBody>
      </p:sp>
      <p:sp>
        <p:nvSpPr>
          <p:cNvPr id="39" name="Скругленная прямоугольная выноска 38"/>
          <p:cNvSpPr/>
          <p:nvPr/>
        </p:nvSpPr>
        <p:spPr>
          <a:xfrm>
            <a:off x="2267744" y="1716546"/>
            <a:ext cx="6336208" cy="1584176"/>
          </a:xfrm>
          <a:prstGeom prst="wedgeRoundRectCallout">
            <a:avLst>
              <a:gd name="adj1" fmla="val -59511"/>
              <a:gd name="adj2" fmla="val -15455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/>
                <a:solidFill>
                  <a:schemeClr val="accent3"/>
                </a:solidFill>
              </a:rPr>
              <a:t>Зараз часто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здається</a:t>
            </a:r>
            <a:r>
              <a:rPr lang="ru-RU" sz="2400" b="1" dirty="0">
                <a:ln/>
                <a:solidFill>
                  <a:schemeClr val="accent3"/>
                </a:solidFill>
              </a:rPr>
              <a:t>,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що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радіти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нічому</a:t>
            </a:r>
            <a:r>
              <a:rPr lang="ru-RU" sz="2400" b="1" dirty="0">
                <a:ln/>
                <a:solidFill>
                  <a:schemeClr val="accent3"/>
                </a:solidFill>
              </a:rPr>
              <a:t>. Або не на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часі</a:t>
            </a:r>
            <a:r>
              <a:rPr lang="ru-RU" sz="2400" b="1" dirty="0">
                <a:ln/>
                <a:solidFill>
                  <a:schemeClr val="accent3"/>
                </a:solidFill>
              </a:rPr>
              <a:t>. Але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якщо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бачити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навколо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лише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темряву</a:t>
            </a:r>
            <a:r>
              <a:rPr lang="ru-RU" sz="2400" b="1" dirty="0">
                <a:ln/>
                <a:solidFill>
                  <a:schemeClr val="accent3"/>
                </a:solidFill>
              </a:rPr>
              <a:t>, то з часом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зникнуть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і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сили</a:t>
            </a:r>
            <a:r>
              <a:rPr lang="ru-RU" sz="2400" b="1" dirty="0">
                <a:ln/>
                <a:solidFill>
                  <a:schemeClr val="accent3"/>
                </a:solidFill>
              </a:rPr>
              <a:t>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працювати</a:t>
            </a:r>
            <a:r>
              <a:rPr lang="ru-RU" sz="2400" b="1" dirty="0">
                <a:ln/>
                <a:solidFill>
                  <a:schemeClr val="accent3"/>
                </a:solidFill>
              </a:rPr>
              <a:t>, і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настрій</a:t>
            </a:r>
            <a:r>
              <a:rPr lang="ru-RU" sz="2400" b="1" dirty="0">
                <a:ln/>
                <a:solidFill>
                  <a:schemeClr val="accent3"/>
                </a:solidFill>
              </a:rPr>
              <a:t>, і </a:t>
            </a:r>
            <a:r>
              <a:rPr lang="ru-RU" sz="2400" b="1" dirty="0" err="1">
                <a:ln/>
                <a:solidFill>
                  <a:schemeClr val="accent3"/>
                </a:solidFill>
              </a:rPr>
              <a:t>апетит</a:t>
            </a:r>
            <a:r>
              <a:rPr lang="ru-RU" sz="2400" b="1" dirty="0">
                <a:ln/>
                <a:solidFill>
                  <a:schemeClr val="accent3"/>
                </a:solidFill>
              </a:rPr>
              <a:t>. 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5" y="1700808"/>
            <a:ext cx="1901795" cy="4380952"/>
          </a:xfrm>
          <a:prstGeom prst="rect">
            <a:avLst/>
          </a:prstGeom>
        </p:spPr>
      </p:pic>
      <p:pic>
        <p:nvPicPr>
          <p:cNvPr id="20482" name="Picture 2" descr="Раскрытая тетрадь ПНГ на Прозрачном Фоне • Скачать PNG Раскрытая тетрад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5175">
            <a:off x="3178775" y="3799312"/>
            <a:ext cx="3238500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кор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0662" y="-6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3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8" grpId="0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1"/>
          <p:cNvSpPr txBox="1">
            <a:spLocks/>
          </p:cNvSpPr>
          <p:nvPr/>
        </p:nvSpPr>
        <p:spPr>
          <a:xfrm>
            <a:off x="-17656" y="857250"/>
            <a:ext cx="9144000" cy="13681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1037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istral" panose="03090702030407020403" pitchFamily="66" charset="0"/>
              </a:rPr>
              <a:t>ЩОДЕННИК ПОДЯКИ</a:t>
            </a:r>
            <a:endParaRPr lang="uk-UA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Mistral" panose="03090702030407020403" pitchFamily="66" charset="0"/>
            </a:endParaRPr>
          </a:p>
        </p:txBody>
      </p:sp>
      <p:sp>
        <p:nvSpPr>
          <p:cNvPr id="39" name="Скругленная прямоугольная выноска 38"/>
          <p:cNvSpPr/>
          <p:nvPr/>
        </p:nvSpPr>
        <p:spPr>
          <a:xfrm>
            <a:off x="2261223" y="1900985"/>
            <a:ext cx="6336704" cy="1224136"/>
          </a:xfrm>
          <a:prstGeom prst="wedgeRoundRectCallout">
            <a:avLst>
              <a:gd name="adj1" fmla="val -59511"/>
              <a:gd name="adj2" fmla="val -15455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chemeClr val="accent3"/>
                </a:solidFill>
              </a:rPr>
              <a:t>Впиши </a:t>
            </a:r>
            <a:r>
              <a:rPr lang="ru-RU" sz="2800" b="1" dirty="0" err="1">
                <a:ln/>
                <a:solidFill>
                  <a:schemeClr val="accent3"/>
                </a:solidFill>
              </a:rPr>
              <a:t>трьох</a:t>
            </a:r>
            <a:r>
              <a:rPr lang="ru-RU" sz="2800" b="1" dirty="0">
                <a:ln/>
                <a:solidFill>
                  <a:schemeClr val="accent3"/>
                </a:solidFill>
              </a:rPr>
              <a:t> людей і три </a:t>
            </a:r>
            <a:r>
              <a:rPr lang="ru-RU" sz="2800" b="1" dirty="0" err="1">
                <a:ln/>
                <a:solidFill>
                  <a:schemeClr val="accent3"/>
                </a:solidFill>
              </a:rPr>
              <a:t>події</a:t>
            </a:r>
            <a:r>
              <a:rPr lang="ru-RU" sz="2800" b="1" dirty="0">
                <a:ln/>
                <a:solidFill>
                  <a:schemeClr val="accent3"/>
                </a:solidFill>
              </a:rPr>
              <a:t>, </a:t>
            </a:r>
            <a:r>
              <a:rPr lang="ru-RU" sz="2800" b="1" dirty="0" err="1">
                <a:ln/>
                <a:solidFill>
                  <a:schemeClr val="accent3"/>
                </a:solidFill>
              </a:rPr>
              <a:t>яким</a:t>
            </a:r>
            <a:r>
              <a:rPr lang="ru-RU" sz="2800" b="1" dirty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>
                <a:ln/>
                <a:solidFill>
                  <a:schemeClr val="accent3"/>
                </a:solidFill>
              </a:rPr>
              <a:t>хочеться</a:t>
            </a:r>
            <a:r>
              <a:rPr lang="ru-RU" sz="2800" b="1" dirty="0">
                <a:ln/>
                <a:solidFill>
                  <a:schemeClr val="accent3"/>
                </a:solidFill>
              </a:rPr>
              <a:t> </a:t>
            </a:r>
            <a:r>
              <a:rPr lang="ru-RU" sz="2800" b="1" dirty="0" err="1">
                <a:ln/>
                <a:solidFill>
                  <a:schemeClr val="accent3"/>
                </a:solidFill>
              </a:rPr>
              <a:t>подякувати</a:t>
            </a:r>
            <a:r>
              <a:rPr lang="ru-RU" sz="2800" b="1" dirty="0">
                <a:ln/>
                <a:solidFill>
                  <a:schemeClr val="accent3"/>
                </a:solidFill>
              </a:rPr>
              <a:t>. 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1" y="1988840"/>
            <a:ext cx="1776759" cy="4092920"/>
          </a:xfrm>
          <a:prstGeom prst="rect">
            <a:avLst/>
          </a:prstGeom>
        </p:spPr>
      </p:pic>
      <p:pic>
        <p:nvPicPr>
          <p:cNvPr id="20482" name="Picture 2" descr="Раскрытая тетрадь ПНГ на Прозрачном Фоне • Скачать PNG Раскрытая тетрад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3356993"/>
            <a:ext cx="3643981" cy="251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1223" y="3717032"/>
            <a:ext cx="3529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1.</a:t>
            </a:r>
          </a:p>
          <a:p>
            <a:r>
              <a:rPr lang="ru-RU" b="1" dirty="0"/>
              <a:t>2.</a:t>
            </a:r>
          </a:p>
          <a:p>
            <a:r>
              <a:rPr lang="ru-RU" b="1" dirty="0"/>
              <a:t>3.</a:t>
            </a:r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67944" y="3717031"/>
            <a:ext cx="3529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1.</a:t>
            </a:r>
          </a:p>
          <a:p>
            <a:r>
              <a:rPr lang="ru-RU" b="1" dirty="0"/>
              <a:t>2.</a:t>
            </a:r>
          </a:p>
          <a:p>
            <a:r>
              <a:rPr lang="ru-RU" b="1" dirty="0"/>
              <a:t>3.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61224" y="3427090"/>
            <a:ext cx="1518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Дякую</a:t>
            </a:r>
            <a:r>
              <a:rPr lang="ru-RU" b="1" dirty="0"/>
              <a:t>…</a:t>
            </a:r>
            <a:endParaRPr lang="uk-UA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67945" y="3427090"/>
            <a:ext cx="1518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Дякую</a:t>
            </a:r>
            <a:r>
              <a:rPr lang="ru-RU" b="1" dirty="0"/>
              <a:t> за…</a:t>
            </a:r>
            <a:endParaRPr lang="uk-UA" dirty="0"/>
          </a:p>
        </p:txBody>
      </p:sp>
      <p:pic>
        <p:nvPicPr>
          <p:cNvPr id="14" name="кор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0662" y="-668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8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8" grpId="0"/>
      <p:bldP spid="39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2084</TotalTime>
  <Words>716</Words>
  <Application>Microsoft Office PowerPoint</Application>
  <PresentationFormat>Экран (4:3)</PresentationFormat>
  <Paragraphs>69</Paragraphs>
  <Slides>22</Slides>
  <Notes>2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Arial</vt:lpstr>
      <vt:lpstr>Calibri</vt:lpstr>
      <vt:lpstr>Caveat</vt:lpstr>
      <vt:lpstr>Garamond</vt:lpstr>
      <vt:lpstr>Lobster</vt:lpstr>
      <vt:lpstr>Mistral</vt:lpstr>
      <vt:lpstr>Monotype Corsiva</vt:lpstr>
      <vt:lpstr>Roboto</vt:lpstr>
      <vt:lpstr>Wingdings</vt:lpstr>
      <vt:lpstr>Натуральные материалы</vt:lpstr>
      <vt:lpstr>Презентация PowerPoint</vt:lpstr>
      <vt:lpstr>Презентация PowerPoint</vt:lpstr>
      <vt:lpstr>Чому не варто ігнорувати ознаки проблем з ментальним здоров’ям? </vt:lpstr>
      <vt:lpstr>Психологічні методи і техніки для управління емоційним станом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Вправа  «Щоденник подяки» </vt:lpstr>
      <vt:lpstr>Вправа «Обійми метелика» </vt:lpstr>
      <vt:lpstr>Презентация PowerPoint</vt:lpstr>
      <vt:lpstr>Презентация PowerPoint</vt:lpstr>
      <vt:lpstr>Що означає «бути в ресурсі»?</vt:lpstr>
      <vt:lpstr>Знайдіть свою “батарейку”</vt:lpstr>
      <vt:lpstr>Презентация PowerPoint</vt:lpstr>
      <vt:lpstr>Чек лист любові до себе</vt:lpstr>
      <vt:lpstr>Історія в інстаграм  чи фейсбук</vt:lpstr>
      <vt:lpstr>У природи прості закони…</vt:lpstr>
      <vt:lpstr>Ми, вчителі, завжди хочемо бути ідеальними. Часто забуваємо про свої потреби, почуття і переживання.  А цього робити  не варто!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Dok</cp:lastModifiedBy>
  <cp:revision>27</cp:revision>
  <dcterms:created xsi:type="dcterms:W3CDTF">2023-11-21T18:13:16Z</dcterms:created>
  <dcterms:modified xsi:type="dcterms:W3CDTF">2025-02-10T16:24:06Z</dcterms:modified>
</cp:coreProperties>
</file>